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704" r:id="rId5"/>
    <p:sldMasterId id="2147483739" r:id="rId6"/>
    <p:sldMasterId id="2147483829" r:id="rId7"/>
  </p:sldMasterIdLst>
  <p:notesMasterIdLst>
    <p:notesMasterId r:id="rId25"/>
  </p:notesMasterIdLst>
  <p:handoutMasterIdLst>
    <p:handoutMasterId r:id="rId26"/>
  </p:handoutMasterIdLst>
  <p:sldIdLst>
    <p:sldId id="803" r:id="rId8"/>
    <p:sldId id="1191" r:id="rId9"/>
    <p:sldId id="1193" r:id="rId10"/>
    <p:sldId id="1179" r:id="rId11"/>
    <p:sldId id="1209" r:id="rId12"/>
    <p:sldId id="1180" r:id="rId13"/>
    <p:sldId id="1208" r:id="rId14"/>
    <p:sldId id="1186" r:id="rId15"/>
    <p:sldId id="1188" r:id="rId16"/>
    <p:sldId id="1187" r:id="rId17"/>
    <p:sldId id="1210" r:id="rId18"/>
    <p:sldId id="1194" r:id="rId19"/>
    <p:sldId id="1182" r:id="rId20"/>
    <p:sldId id="1190" r:id="rId21"/>
    <p:sldId id="1195" r:id="rId22"/>
    <p:sldId id="1196" r:id="rId23"/>
    <p:sldId id="1211" r:id="rId24"/>
  </p:sldIdLst>
  <p:sldSz cx="9144000" cy="6858000" type="screen4x3"/>
  <p:notesSz cx="6858000" cy="994568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41" autoAdjust="0"/>
    <p:restoredTop sz="75540" autoAdjust="0"/>
  </p:normalViewPr>
  <p:slideViewPr>
    <p:cSldViewPr snapToGrid="0" snapToObjects="1">
      <p:cViewPr>
        <p:scale>
          <a:sx n="60" d="100"/>
          <a:sy n="60" d="100"/>
        </p:scale>
        <p:origin x="-1954" y="-4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50E27316-5766-3D43-802B-589053A4F28D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9446677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9446677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7E2453F5-24A0-EF4B-AD23-106311B03BD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2389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30E91579-3C53-CD43-804F-179BB722BA17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1" y="4724203"/>
            <a:ext cx="5486400" cy="4475560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46677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7"/>
            <a:ext cx="2971800" cy="497285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EB8ACDC6-102A-9244-96CD-7F30BA095DC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6257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2732">
              <a:defRPr/>
            </a:pPr>
            <a:endParaRPr lang="nb-NO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ACDC6-102A-9244-96CD-7F30BA095DCF}" type="slidenum">
              <a:rPr lang="nb-NO" smtClean="0"/>
              <a:pPr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52181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ACDC6-102A-9244-96CD-7F30BA095DCF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063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525" indent="-173525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B841C-38C9-4FE6-B2F2-3227D14C3F4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844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CB76C-C542-4A19-A9CE-C48934D0DFB1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598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CB76C-C542-4A19-A9CE-C48934D0DFB1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598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 smtClean="0"/>
              <a:t>Helse (helsestasjon, jordmor, fysioterapi, ergoterapi, psykisk helse og førebyggjande ar-</a:t>
            </a:r>
          </a:p>
          <a:p>
            <a:r>
              <a:rPr lang="nn-NO" dirty="0" smtClean="0"/>
              <a:t>beid)</a:t>
            </a:r>
          </a:p>
          <a:p>
            <a:r>
              <a:rPr lang="nn-NO" dirty="0" smtClean="0"/>
              <a:t>• Oppvekst (betre utnytting av spesialkompetanse og fordeler knytt til meir heilskapleg</a:t>
            </a:r>
          </a:p>
          <a:p>
            <a:r>
              <a:rPr lang="nn-NO" dirty="0" smtClean="0"/>
              <a:t>oppvekstpolitikk)</a:t>
            </a:r>
          </a:p>
          <a:p>
            <a:r>
              <a:rPr lang="nn-NO" dirty="0" smtClean="0"/>
              <a:t>• Tekniske tenester (drift og vedlikehald, oppmåling og byggesakshandsaming, </a:t>
            </a:r>
            <a:r>
              <a:rPr lang="nn-NO" dirty="0" err="1" smtClean="0"/>
              <a:t>vassfor</a:t>
            </a:r>
            <a:r>
              <a:rPr lang="nn-NO" dirty="0" smtClean="0"/>
              <a:t>-</a:t>
            </a:r>
          </a:p>
          <a:p>
            <a:r>
              <a:rPr lang="nn-NO" dirty="0" smtClean="0"/>
              <a:t>syning og planleggingsoppgåver)</a:t>
            </a:r>
          </a:p>
          <a:p>
            <a:r>
              <a:rPr lang="nn-NO" dirty="0" smtClean="0"/>
              <a:t>• NAV</a:t>
            </a:r>
          </a:p>
          <a:p>
            <a:r>
              <a:rPr lang="nn-NO" dirty="0" smtClean="0"/>
              <a:t>• Kultur (betre koordinering, utvikling og </a:t>
            </a:r>
            <a:r>
              <a:rPr lang="nn-NO" dirty="0" err="1" smtClean="0"/>
              <a:t>profilering</a:t>
            </a:r>
            <a:r>
              <a:rPr lang="nn-NO" dirty="0" smtClean="0"/>
              <a:t> av kulturtilbod og styrking av*</a:t>
            </a:r>
            <a:r>
              <a:rPr lang="nn-NO" dirty="0" err="1" smtClean="0"/>
              <a:t>kvali</a:t>
            </a:r>
            <a:r>
              <a:rPr lang="nn-NO" dirty="0" smtClean="0"/>
              <a:t>-</a:t>
            </a:r>
          </a:p>
          <a:p>
            <a:r>
              <a:rPr lang="nn-NO" dirty="0" smtClean="0"/>
              <a:t>teten og utvalet i tilbodet til barn og unge)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ACDC6-102A-9244-96CD-7F30BA095DCF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1579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CB76C-C542-4A19-A9CE-C48934D0DFB1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059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41388" y="746125"/>
            <a:ext cx="4975225" cy="3730625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525" indent="-173525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FB841C-38C9-4FE6-B2F2-3227D14C3F4D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8446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dirty="0" smtClean="0"/>
              <a:t>Regjeringa sitt ekspertutval peikar på fire ordninga for innbyggjarmedverknad:</a:t>
            </a:r>
          </a:p>
          <a:p>
            <a:r>
              <a:rPr lang="nn-NO" dirty="0" smtClean="0"/>
              <a:t>• </a:t>
            </a:r>
            <a:r>
              <a:rPr lang="nb-NO" noProof="0" dirty="0" smtClean="0"/>
              <a:t>Nærdemokratiske</a:t>
            </a:r>
            <a:r>
              <a:rPr lang="nn-NO" dirty="0" smtClean="0"/>
              <a:t> ordningar</a:t>
            </a:r>
          </a:p>
          <a:p>
            <a:r>
              <a:rPr lang="nn-NO" dirty="0" smtClean="0"/>
              <a:t>o Frivillige organisasjonar</a:t>
            </a:r>
          </a:p>
          <a:p>
            <a:r>
              <a:rPr lang="nn-NO" dirty="0" smtClean="0"/>
              <a:t>o Velforeiningar</a:t>
            </a:r>
          </a:p>
          <a:p>
            <a:r>
              <a:rPr lang="nn-NO" dirty="0" smtClean="0"/>
              <a:t>o Lokalutval</a:t>
            </a:r>
          </a:p>
          <a:p>
            <a:r>
              <a:rPr lang="nn-NO" dirty="0" smtClean="0"/>
              <a:t>o Bydelar osb.</a:t>
            </a:r>
          </a:p>
          <a:p>
            <a:r>
              <a:rPr lang="nn-NO" dirty="0" smtClean="0"/>
              <a:t>• Lovfesta ordningar</a:t>
            </a:r>
          </a:p>
          <a:p>
            <a:r>
              <a:rPr lang="nn-NO" dirty="0" smtClean="0"/>
              <a:t>o Eldreråd</a:t>
            </a:r>
          </a:p>
          <a:p>
            <a:r>
              <a:rPr lang="nn-NO" dirty="0" smtClean="0"/>
              <a:t>o Råd eller representasjonsordning for menneske med nedsett funksjonsevne</a:t>
            </a:r>
          </a:p>
          <a:p>
            <a:r>
              <a:rPr lang="nn-NO" dirty="0" smtClean="0"/>
              <a:t>• Andre råd og utval</a:t>
            </a:r>
          </a:p>
          <a:p>
            <a:r>
              <a:rPr lang="nn-NO" dirty="0" smtClean="0"/>
              <a:t>o Ungdomsråd</a:t>
            </a:r>
          </a:p>
          <a:p>
            <a:r>
              <a:rPr lang="nn-NO" dirty="0" smtClean="0"/>
              <a:t>o Kontaktutval for frivillige organisasjonar</a:t>
            </a:r>
          </a:p>
          <a:p>
            <a:r>
              <a:rPr lang="nn-NO" dirty="0" smtClean="0"/>
              <a:t>o Samarbeids- og kontaktforum for næringslivet</a:t>
            </a:r>
          </a:p>
          <a:p>
            <a:r>
              <a:rPr lang="nn-NO" dirty="0" smtClean="0"/>
              <a:t>o Kontaktutval/råd for innvandrarar</a:t>
            </a:r>
          </a:p>
          <a:p>
            <a:r>
              <a:rPr lang="nn-NO" dirty="0" smtClean="0"/>
              <a:t>• Innbyggjarinitiativ</a:t>
            </a:r>
          </a:p>
          <a:p>
            <a:r>
              <a:rPr lang="nn-NO" dirty="0" smtClean="0"/>
              <a:t>o Dette er ei ordning der innbyggjarar, ved å samla underskrifter frå 2 % av inn-</a:t>
            </a:r>
          </a:p>
          <a:p>
            <a:r>
              <a:rPr lang="nn-NO" dirty="0" smtClean="0"/>
              <a:t>byggjarane eller 300 personar, kan be om at ei sak vert handsama i ein kom-</a:t>
            </a:r>
          </a:p>
          <a:p>
            <a:r>
              <a:rPr lang="nn-NO" dirty="0" smtClean="0"/>
              <a:t>mune. Kommunal- og moderniseringsdepartementet har oppretta ei eiga side der</a:t>
            </a:r>
          </a:p>
          <a:p>
            <a:r>
              <a:rPr lang="nn-NO" dirty="0" smtClean="0"/>
              <a:t>inn-byggjarane kan starta underskriftsaksjonar – www.minsak.no.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ACDC6-102A-9244-96CD-7F30BA095DCF}" type="slidenum">
              <a:rPr lang="nb-NO" smtClean="0"/>
              <a:pPr/>
              <a:t>14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861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98170" y="2794020"/>
            <a:ext cx="64008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Etternavn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06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896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98170" y="2794020"/>
            <a:ext cx="64008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Etternavn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endParaRPr lang="nb-NO" dirty="0" smtClean="0"/>
          </a:p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06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26EE-D0D7-2B4D-9334-FB0EBF043DCC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483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7DC70-45B6-5248-9714-AE001EF67D5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2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DDF2-AF9E-9043-8B2A-587A6854AB3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205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E177D-F380-4A4D-842E-5C2101813C7A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815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56E3-28AA-5E40-BBBF-2FBFC7E67311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261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40655-7A1B-1140-9658-641020A7094A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335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533A-C20D-5743-8623-71C0F8E8C41B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18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483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571D-C947-1B4F-AB1F-BDDE39ED8F7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4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4D28-3219-E941-92E0-F52DC949C6E6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D2B5-0901-D345-8691-F4D34AE88383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0896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62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83A8DDF2-AF9E-9043-8B2A-587A6854AB3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205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8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23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3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60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815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2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81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8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8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03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E701C-FA4D-644C-83A4-CAE227A059FF}" type="datetimeFigureOut">
              <a:rPr lang="nb-NO" smtClean="0">
                <a:solidFill>
                  <a:prstClr val="white"/>
                </a:solidFill>
              </a:rPr>
              <a:pPr/>
              <a:t>14.12.2015</a:t>
            </a:fld>
            <a:endParaRPr lang="nb-NO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3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-1"/>
            <a:ext cx="9144000" cy="5856941"/>
          </a:xfrm>
          <a:prstGeom prst="rect">
            <a:avLst/>
          </a:prstGeom>
          <a:solidFill>
            <a:srgbClr val="15458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>
                <a:solidFill>
                  <a:prstClr val="white"/>
                </a:solidFill>
              </a:rPr>
              <a:t> </a:t>
            </a:r>
            <a:endParaRPr lang="nn-NO" dirty="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12374" y="3316941"/>
            <a:ext cx="7772400" cy="1304271"/>
          </a:xfrm>
        </p:spPr>
        <p:txBody>
          <a:bodyPr anchor="t" anchorCtr="0">
            <a:normAutofit/>
          </a:bodyPr>
          <a:lstStyle>
            <a:lvl1pPr algn="l">
              <a:defRPr sz="3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1858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-1"/>
            <a:ext cx="9144000" cy="58569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>
                <a:solidFill>
                  <a:prstClr val="white"/>
                </a:solidFill>
              </a:rPr>
              <a:t> </a:t>
            </a:r>
            <a:endParaRPr lang="nn-NO" dirty="0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12374" y="3316941"/>
            <a:ext cx="7772400" cy="1304271"/>
          </a:xfrm>
        </p:spPr>
        <p:txBody>
          <a:bodyPr anchor="t" anchorCtr="0">
            <a:normAutofit/>
          </a:bodyPr>
          <a:lstStyle>
            <a:lvl1pPr algn="l">
              <a:defRPr sz="3200">
                <a:solidFill>
                  <a:srgbClr val="09224B"/>
                </a:solidFill>
                <a:latin typeface="Helvetica"/>
                <a:cs typeface="Helvetica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9" name="Rektangel 8"/>
          <p:cNvSpPr/>
          <p:nvPr userDrawn="1"/>
        </p:nvSpPr>
        <p:spPr>
          <a:xfrm>
            <a:off x="412374" y="5969000"/>
            <a:ext cx="1642038" cy="752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>
              <a:solidFill>
                <a:prstClr val="white"/>
              </a:solidFill>
            </a:endParaRPr>
          </a:p>
        </p:txBody>
      </p:sp>
      <p:pic>
        <p:nvPicPr>
          <p:cNvPr id="10" name="Bilde 8" descr="KS-konsulen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40438"/>
            <a:ext cx="152558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925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412374" y="5664200"/>
            <a:ext cx="8731626" cy="1057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40932" y="274638"/>
            <a:ext cx="7145867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40932" y="1600200"/>
            <a:ext cx="7145868" cy="4360333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sp>
        <p:nvSpPr>
          <p:cNvPr id="8" name="Rektangel 7"/>
          <p:cNvSpPr/>
          <p:nvPr userDrawn="1"/>
        </p:nvSpPr>
        <p:spPr>
          <a:xfrm>
            <a:off x="0" y="0"/>
            <a:ext cx="1371600" cy="6858000"/>
          </a:xfrm>
          <a:prstGeom prst="rect">
            <a:avLst/>
          </a:prstGeom>
          <a:solidFill>
            <a:srgbClr val="F8F8F7"/>
          </a:solidFill>
          <a:ln>
            <a:noFill/>
          </a:ln>
          <a:effectLst>
            <a:outerShdw blurRad="40000" dist="23000" dir="6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n-NO">
              <a:solidFill>
                <a:prstClr val="white"/>
              </a:solidFill>
            </a:endParaRPr>
          </a:p>
        </p:txBody>
      </p:sp>
      <p:pic>
        <p:nvPicPr>
          <p:cNvPr id="9" name="Bilde 7" descr="KS-konsulen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11430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776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1143000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1950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55809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261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972300" y="228600"/>
            <a:ext cx="1790700" cy="6096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0200" y="228600"/>
            <a:ext cx="5219700" cy="60960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048000" y="6553200"/>
            <a:ext cx="2133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391400" y="6553200"/>
            <a:ext cx="1752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C6D56-34A5-4B64-A6D9-BDDDFBE8B876}" type="slidenum">
              <a:rPr lang="nb-NO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nb-NO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08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F9C723-67B1-4899-8CF5-2DC7F4DB6FEF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785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S_Tittel mast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466880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98170" y="2794020"/>
            <a:ext cx="6400800" cy="516192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Navn Etternavn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252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73961"/>
            <a:ext cx="8229600" cy="593878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353787"/>
            <a:ext cx="8229600" cy="4892633"/>
          </a:xfrm>
        </p:spPr>
        <p:txBody>
          <a:bodyPr/>
          <a:lstStyle>
            <a:lvl1pPr marL="180975" indent="-180975">
              <a:buFont typeface="Wingdings" pitchFamily="2" charset="2"/>
              <a:buChar char="ü"/>
              <a:defRPr sz="2200"/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TekstSylinder 3"/>
          <p:cNvSpPr txBox="1"/>
          <p:nvPr userDrawn="1"/>
        </p:nvSpPr>
        <p:spPr>
          <a:xfrm>
            <a:off x="8182101" y="6412679"/>
            <a:ext cx="605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53821B-DF5D-4C57-8DF8-00F6E4D8210C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12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hdr="0" ftr="0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B1E7DC70-45B6-5248-9714-AE001EF67D57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8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409587"/>
            <a:ext cx="8229600" cy="593878"/>
          </a:xfrm>
        </p:spPr>
        <p:txBody>
          <a:bodyPr>
            <a:normAutofit/>
          </a:bodyPr>
          <a:lstStyle>
            <a:lvl1pPr>
              <a:defRPr sz="3200">
                <a:solidFill>
                  <a:srgbClr val="C00000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70660"/>
            <a:ext cx="4038600" cy="4855503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70660"/>
            <a:ext cx="4038600" cy="4855503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8170223" y="6412677"/>
            <a:ext cx="54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59543F8-19D2-4E25-8BE8-BA715715937F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6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2EE177D-F380-4A4D-842E-5C2101813C7A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5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400756E3-28AA-5E40-BBBF-2FBFC7E67311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67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8170224" y="6412677"/>
            <a:ext cx="463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63AF7FB-C740-490B-BDA1-CA1BB164568A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19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6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A3240655-7A1B-1140-9658-641020A7094A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3354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285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73634D28-3219-E941-92E0-F52DC949C6E6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4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29D1D2B5-0901-D345-8691-F4D34AE88383}" type="datetime1">
              <a:rPr lang="nb-NO" smtClean="0">
                <a:solidFill>
                  <a:prstClr val="black"/>
                </a:solidFill>
              </a:rPr>
              <a:pPr/>
              <a:t>14.12.2015</a:t>
            </a:fld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>
                <a:solidFill>
                  <a:prstClr val="black"/>
                </a:solidFill>
              </a:rPr>
              <a:pPr/>
              <a:t>‹#›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2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4606533A-C20D-5743-8623-71C0F8E8C41B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18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084D571D-C947-1B4F-AB1F-BDDE39ED8F77}" type="datetime1">
              <a:rPr lang="nb-NO" smtClean="0"/>
              <a:pPr/>
              <a:t>14.12.2015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/>
          <a:lstStyle/>
          <a:p>
            <a:fld id="{9981F108-7F5D-1F44-A0F2-2A575805301D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46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58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1692122"/>
            <a:ext cx="82296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519516"/>
            <a:ext cx="82296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017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1692122"/>
            <a:ext cx="82296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519516"/>
            <a:ext cx="82296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495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49564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49564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017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BA6CE-277B-024A-8B1A-BE182A2883E2}" type="datetimeFigureOut">
              <a:rPr lang="nb-NO" smtClean="0"/>
              <a:pPr/>
              <a:t>14.12.2015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E50BB-2B74-E846-8BB5-08B0BEE123D6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344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160889"/>
            <a:ext cx="8229600" cy="2965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styles</a:t>
            </a:r>
            <a:endParaRPr lang="nb-NO" dirty="0" smtClean="0"/>
          </a:p>
          <a:p>
            <a:pPr lvl="1"/>
            <a:r>
              <a:rPr lang="nb-NO" dirty="0" err="1" smtClean="0"/>
              <a:t>Second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err="1" smtClean="0"/>
              <a:t>Third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err="1" smtClean="0"/>
              <a:t>Fifth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fld id="{AE0A3B8A-167A-FB47-9297-7615BADF4C5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FFFF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FFFF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344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160889"/>
            <a:ext cx="8229600" cy="2965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styles</a:t>
            </a:r>
            <a:endParaRPr lang="nb-NO" dirty="0" smtClean="0"/>
          </a:p>
          <a:p>
            <a:pPr lvl="1"/>
            <a:r>
              <a:rPr lang="nb-NO" dirty="0" err="1" smtClean="0"/>
              <a:t>Second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err="1" smtClean="0"/>
              <a:t>Third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4"/>
            <a:r>
              <a:rPr lang="nb-NO" dirty="0" err="1" smtClean="0"/>
              <a:t>Fifth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nb-NO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fld id="{AE0A3B8A-167A-FB47-9297-7615BADF4C53}" type="slidenum">
              <a:rPr lang="nb-NO" smtClean="0">
                <a:solidFill>
                  <a:prstClr val="white"/>
                </a:solidFill>
              </a:rPr>
              <a:pPr/>
              <a:t>‹#›</a:t>
            </a:fld>
            <a:endParaRPr lang="nb-NO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9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FFFF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FFFF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5867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tx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n-NO">
              <a:solidFill>
                <a:prstClr val="white"/>
              </a:solidFill>
            </a:endParaRP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745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8" name="Bilde 9" descr="KS-konsulent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40438"/>
            <a:ext cx="1525588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409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5" r:id="rId5"/>
    <p:sldLayoutId id="2147483809" r:id="rId6"/>
  </p:sldLayoutIdLst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4">
              <a:lumMod val="50000"/>
            </a:schemeClr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3">
              <a:lumMod val="50000"/>
            </a:schemeClr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3">
              <a:lumMod val="50000"/>
            </a:schemeClr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3">
              <a:lumMod val="50000"/>
            </a:schemeClr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accent3">
              <a:lumMod val="50000"/>
            </a:schemeClr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1692122"/>
            <a:ext cx="8229600" cy="593878"/>
          </a:xfrm>
          <a:prstGeom prst="rect">
            <a:avLst/>
          </a:prstGeom>
        </p:spPr>
        <p:txBody>
          <a:bodyPr vert="horz" lIns="91440" tIns="0" rIns="9144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519516"/>
            <a:ext cx="8229600" cy="2697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121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2"/>
          </a:solidFill>
          <a:latin typeface="Calibri"/>
          <a:ea typeface="+mj-ea"/>
          <a:cs typeface="Calibri"/>
        </a:defRPr>
      </a:lvl1pPr>
    </p:titleStyle>
    <p:bodyStyle>
      <a:lvl1pPr marL="180975" indent="-1809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1pPr>
      <a:lvl2pPr marL="630238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2000" kern="1200">
          <a:solidFill>
            <a:schemeClr val="tx2"/>
          </a:solidFill>
          <a:latin typeface="Calibri"/>
          <a:ea typeface="+mn-ea"/>
          <a:cs typeface="Calibri"/>
        </a:defRPr>
      </a:lvl2pPr>
      <a:lvl3pPr marL="982663" indent="-179388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2"/>
          </a:solidFill>
          <a:latin typeface="Calibri"/>
          <a:ea typeface="+mn-ea"/>
          <a:cs typeface="Calibri"/>
        </a:defRPr>
      </a:lvl3pPr>
      <a:lvl4pPr marL="152400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tabLst/>
        <a:defRPr sz="2000" kern="1200">
          <a:solidFill>
            <a:schemeClr val="tx2"/>
          </a:solidFill>
          <a:latin typeface="Calibri"/>
          <a:ea typeface="+mn-ea"/>
          <a:cs typeface="Calibri"/>
        </a:defRPr>
      </a:lvl4pPr>
      <a:lvl5pPr marL="1974850" indent="-269875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defRPr sz="2000" kern="1200">
          <a:solidFill>
            <a:schemeClr val="tx2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776605" y="3666983"/>
            <a:ext cx="7162615" cy="130427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Styringsgruppemøte</a:t>
            </a:r>
            <a:br>
              <a:rPr lang="nb-NO" dirty="0" smtClean="0"/>
            </a:br>
            <a:r>
              <a:rPr lang="nb-NO" dirty="0" smtClean="0"/>
              <a:t>Nord-Fron, Ringebu og Sør-Fron</a:t>
            </a:r>
            <a:br>
              <a:rPr lang="nb-NO" dirty="0" smtClean="0"/>
            </a:br>
            <a:r>
              <a:rPr lang="nb-NO" dirty="0" smtClean="0"/>
              <a:t>11. desember 2015</a:t>
            </a:r>
            <a:r>
              <a:rPr lang="nb-NO" b="1" dirty="0" smtClean="0"/>
              <a:t/>
            </a:r>
            <a:br>
              <a:rPr lang="nb-NO" b="1" dirty="0" smtClean="0"/>
            </a:br>
            <a:r>
              <a:rPr lang="nb-NO" b="1" dirty="0"/>
              <a:t/>
            </a:r>
            <a:br>
              <a:rPr lang="nb-NO" b="1" dirty="0"/>
            </a:br>
            <a:r>
              <a:rPr lang="nb-NO" sz="1800" b="1" dirty="0" smtClean="0"/>
              <a:t>Arild S Stana, KS-Konsulent AS</a:t>
            </a:r>
            <a:br>
              <a:rPr lang="nb-NO" sz="1800" b="1" dirty="0" smtClean="0"/>
            </a:br>
            <a:r>
              <a:rPr lang="nb-NO" b="1" dirty="0" smtClean="0"/>
              <a:t> </a:t>
            </a:r>
            <a:endParaRPr lang="nb-NO" sz="31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3957">
            <a:off x="1731820" y="577964"/>
            <a:ext cx="1859397" cy="2275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9493">
            <a:off x="5015291" y="279238"/>
            <a:ext cx="2099813" cy="29802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206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Funksjonsdelingsmodell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b-NO" dirty="0" smtClean="0"/>
              <a:t>Samler </a:t>
            </a:r>
            <a:r>
              <a:rPr lang="nb-NO" dirty="0"/>
              <a:t>på ett </a:t>
            </a:r>
            <a:r>
              <a:rPr lang="nb-NO" dirty="0" smtClean="0"/>
              <a:t>sted - oppgaver som naturlig hører sammen eller kan dra nytte av hverandre. For eksempel:</a:t>
            </a:r>
          </a:p>
          <a:p>
            <a:pPr lvl="1"/>
            <a:r>
              <a:rPr lang="nb-NO" dirty="0" smtClean="0"/>
              <a:t>Økonomi, regnskap og lønn i en av kommunene</a:t>
            </a:r>
          </a:p>
          <a:p>
            <a:pPr lvl="1"/>
            <a:r>
              <a:rPr lang="nb-NO" dirty="0" smtClean="0"/>
              <a:t>Barnevern, PPT og familietjenester i en annen </a:t>
            </a:r>
          </a:p>
          <a:p>
            <a:pPr lvl="1"/>
            <a:r>
              <a:rPr lang="nb-NO" dirty="0" smtClean="0"/>
              <a:t>Kulturadministrasjon i den tredje</a:t>
            </a:r>
          </a:p>
          <a:p>
            <a:r>
              <a:rPr lang="nb-NO" dirty="0" smtClean="0"/>
              <a:t>Andre aktuelle tjenester.</a:t>
            </a:r>
          </a:p>
          <a:p>
            <a:pPr lvl="1"/>
            <a:r>
              <a:rPr lang="nb-NO" dirty="0" smtClean="0"/>
              <a:t>Helse</a:t>
            </a:r>
          </a:p>
          <a:p>
            <a:pPr lvl="1"/>
            <a:r>
              <a:rPr lang="nb-NO" dirty="0" smtClean="0"/>
              <a:t>Oppvekst</a:t>
            </a:r>
          </a:p>
          <a:p>
            <a:pPr lvl="1"/>
            <a:r>
              <a:rPr lang="nb-NO" dirty="0" smtClean="0"/>
              <a:t>Tekniske tjenester</a:t>
            </a:r>
          </a:p>
          <a:p>
            <a:pPr marL="457200" lvl="1" indent="0">
              <a:buNone/>
            </a:pPr>
            <a:endParaRPr lang="nb-NO" dirty="0" smtClean="0"/>
          </a:p>
          <a:p>
            <a:r>
              <a:rPr lang="nb-NO" dirty="0" smtClean="0"/>
              <a:t>Sikrer et større fagmiljø og spesialisert kompetanse</a:t>
            </a:r>
          </a:p>
          <a:p>
            <a:r>
              <a:rPr lang="nb-NO" dirty="0" smtClean="0"/>
              <a:t>I varierende grad gi fysisk nærhet til innbyggerne – oppgavene blir spredd i ulike deler av kommunen</a:t>
            </a:r>
          </a:p>
        </p:txBody>
      </p:sp>
    </p:spTree>
    <p:extLst>
      <p:ext uri="{BB962C8B-B14F-4D97-AF65-F5344CB8AC3E}">
        <p14:creationId xmlns:p14="http://schemas.microsoft.com/office/powerpoint/2010/main" val="187516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eforklaring formet som Pil mot venstre og høyre 4"/>
          <p:cNvSpPr/>
          <p:nvPr/>
        </p:nvSpPr>
        <p:spPr>
          <a:xfrm>
            <a:off x="2649910" y="1309081"/>
            <a:ext cx="3746021" cy="2567587"/>
          </a:xfrm>
          <a:prstGeom prst="leftRightArrowCallou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Tjenester og funksjoner som ikke er stedbundne og ikke må plasseres i kommunesenter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520262" y="1061698"/>
            <a:ext cx="2129648" cy="3086124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Kommunesenter-funksjoner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7" name="Avrundet rektangel 6"/>
          <p:cNvSpPr/>
          <p:nvPr/>
        </p:nvSpPr>
        <p:spPr>
          <a:xfrm>
            <a:off x="6395930" y="1061698"/>
            <a:ext cx="2022856" cy="3086124"/>
          </a:xfrm>
          <a:prstGeom prst="roundRect">
            <a:avLst/>
          </a:prstGeom>
          <a:solidFill>
            <a:srgbClr val="FFCC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Stedbundne tjenester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o</a:t>
            </a:r>
            <a:r>
              <a:rPr lang="nb-NO" sz="1600" dirty="0" smtClean="0">
                <a:solidFill>
                  <a:srgbClr val="0000CC"/>
                </a:solidFill>
              </a:rPr>
              <a:t>g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t</a:t>
            </a:r>
            <a:r>
              <a:rPr lang="nb-NO" sz="1600" dirty="0" smtClean="0">
                <a:solidFill>
                  <a:srgbClr val="0000CC"/>
                </a:solidFill>
              </a:rPr>
              <a:t>jenester som ytes etter prinsippet om nærhet til brukerne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2316207" y="199924"/>
            <a:ext cx="472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0000CC"/>
                </a:solidFill>
              </a:rPr>
              <a:t>Kommunesenter</a:t>
            </a:r>
            <a:endParaRPr lang="nb-NO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2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Politisk organisering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8455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b="1" dirty="0"/>
              <a:t>Politisk organisering</a:t>
            </a:r>
            <a:endParaRPr lang="nb-NO" b="1" dirty="0">
              <a:solidFill>
                <a:srgbClr val="C0000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b-NO" sz="1600" dirty="0" smtClean="0"/>
          </a:p>
          <a:p>
            <a:r>
              <a:rPr lang="nb-NO" sz="3200" dirty="0" smtClean="0"/>
              <a:t>Hvordan </a:t>
            </a:r>
            <a:r>
              <a:rPr lang="nb-NO" sz="3200" dirty="0"/>
              <a:t>ivareta lokaldemokratiet og styrke lokaldemokratiet i en ny kommune?</a:t>
            </a:r>
          </a:p>
          <a:p>
            <a:endParaRPr lang="nb-NO" sz="3200" dirty="0" smtClean="0"/>
          </a:p>
          <a:p>
            <a:r>
              <a:rPr lang="nb-NO" sz="3200" dirty="0" smtClean="0"/>
              <a:t>Formannskapsmodell </a:t>
            </a:r>
          </a:p>
          <a:p>
            <a:pPr lvl="1"/>
            <a:r>
              <a:rPr lang="nb-NO" sz="3200" dirty="0" smtClean="0"/>
              <a:t>Kommunestyre, formannskap, kontrollutvalg</a:t>
            </a:r>
          </a:p>
          <a:p>
            <a:pPr lvl="1"/>
            <a:r>
              <a:rPr lang="nb-NO" sz="3200" dirty="0" smtClean="0"/>
              <a:t>Utvalg eller komitéer</a:t>
            </a:r>
          </a:p>
          <a:p>
            <a:r>
              <a:rPr lang="nb-NO" sz="3200" dirty="0" smtClean="0"/>
              <a:t>Parlamentarisk modell</a:t>
            </a:r>
          </a:p>
          <a:p>
            <a:endParaRPr lang="nb-NO" sz="3200" dirty="0" smtClean="0"/>
          </a:p>
          <a:p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398452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781652"/>
          </a:xfrm>
        </p:spPr>
        <p:txBody>
          <a:bodyPr>
            <a:normAutofit fontScale="90000"/>
          </a:bodyPr>
          <a:lstStyle/>
          <a:p>
            <a:r>
              <a:rPr lang="nn-NO" dirty="0" smtClean="0"/>
              <a:t>Fire </a:t>
            </a:r>
            <a:r>
              <a:rPr lang="nn-NO" dirty="0" err="1" smtClean="0"/>
              <a:t>ordninger</a:t>
            </a:r>
            <a:r>
              <a:rPr lang="nn-NO" dirty="0" smtClean="0"/>
              <a:t> </a:t>
            </a:r>
            <a:r>
              <a:rPr lang="nn-NO" dirty="0"/>
              <a:t>for </a:t>
            </a:r>
            <a:r>
              <a:rPr lang="nn-NO" dirty="0" err="1" smtClean="0"/>
              <a:t>innbyggjarmedverkning</a:t>
            </a:r>
            <a:r>
              <a:rPr lang="nn-NO" dirty="0"/>
              <a:t/>
            </a:r>
            <a:br>
              <a:rPr lang="nn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851338"/>
            <a:ext cx="8229600" cy="492081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n-NO" b="1" dirty="0" smtClean="0"/>
              <a:t>Nærdemokr</a:t>
            </a:r>
            <a:r>
              <a:rPr lang="nb-NO" b="1" dirty="0" smtClean="0"/>
              <a:t>a</a:t>
            </a:r>
            <a:r>
              <a:rPr lang="nn-NO" b="1" dirty="0" smtClean="0"/>
              <a:t>tiske </a:t>
            </a:r>
            <a:r>
              <a:rPr lang="nn-NO" b="1" dirty="0"/>
              <a:t>ordningar</a:t>
            </a:r>
          </a:p>
          <a:p>
            <a:r>
              <a:rPr lang="nn-NO" dirty="0" smtClean="0"/>
              <a:t>Frivillige </a:t>
            </a:r>
            <a:r>
              <a:rPr lang="nn-NO" dirty="0" err="1" smtClean="0"/>
              <a:t>organisasjoner</a:t>
            </a:r>
            <a:endParaRPr lang="nn-NO" dirty="0"/>
          </a:p>
          <a:p>
            <a:r>
              <a:rPr lang="nn-NO" dirty="0" err="1" smtClean="0"/>
              <a:t>Velforeininger</a:t>
            </a:r>
            <a:endParaRPr lang="nn-NO" dirty="0"/>
          </a:p>
          <a:p>
            <a:r>
              <a:rPr lang="nn-NO" dirty="0" err="1" smtClean="0"/>
              <a:t>Lokalutvalg</a:t>
            </a:r>
            <a:endParaRPr lang="nn-NO" dirty="0"/>
          </a:p>
          <a:p>
            <a:r>
              <a:rPr lang="nn-NO" dirty="0" err="1" smtClean="0"/>
              <a:t>Bydeler</a:t>
            </a:r>
            <a:r>
              <a:rPr lang="nn-NO" dirty="0" smtClean="0"/>
              <a:t> </a:t>
            </a:r>
            <a:r>
              <a:rPr lang="nn-NO" dirty="0"/>
              <a:t>osb</a:t>
            </a:r>
            <a:r>
              <a:rPr lang="nn-NO" dirty="0" smtClean="0"/>
              <a:t>.</a:t>
            </a:r>
          </a:p>
          <a:p>
            <a:endParaRPr lang="nn-NO" dirty="0"/>
          </a:p>
          <a:p>
            <a:pPr marL="0" indent="0">
              <a:buNone/>
            </a:pPr>
            <a:r>
              <a:rPr lang="nn-NO" b="1" dirty="0" smtClean="0"/>
              <a:t>Lovfesta </a:t>
            </a:r>
            <a:r>
              <a:rPr lang="nn-NO" b="1" dirty="0"/>
              <a:t>ordningar</a:t>
            </a:r>
          </a:p>
          <a:p>
            <a:r>
              <a:rPr lang="nn-NO" dirty="0" smtClean="0"/>
              <a:t>Eldreråd</a:t>
            </a:r>
            <a:endParaRPr lang="nn-NO" dirty="0"/>
          </a:p>
          <a:p>
            <a:r>
              <a:rPr lang="nn-NO" dirty="0"/>
              <a:t>o Råd eller representasjonsordning for </a:t>
            </a:r>
            <a:r>
              <a:rPr lang="nn-NO" dirty="0" err="1" smtClean="0"/>
              <a:t>mennesker</a:t>
            </a:r>
            <a:r>
              <a:rPr lang="nn-NO" dirty="0" smtClean="0"/>
              <a:t> med </a:t>
            </a:r>
            <a:r>
              <a:rPr lang="nn-NO" dirty="0" err="1" smtClean="0"/>
              <a:t>nedsatt</a:t>
            </a:r>
            <a:r>
              <a:rPr lang="nn-NO" dirty="0" smtClean="0"/>
              <a:t> funksjonsevne</a:t>
            </a:r>
          </a:p>
          <a:p>
            <a:endParaRPr lang="nn-NO" b="1" dirty="0"/>
          </a:p>
          <a:p>
            <a:pPr marL="0" indent="0">
              <a:buNone/>
            </a:pPr>
            <a:r>
              <a:rPr lang="nn-NO" b="1" dirty="0" smtClean="0"/>
              <a:t> </a:t>
            </a:r>
            <a:r>
              <a:rPr lang="nn-NO" b="1" dirty="0"/>
              <a:t>Andre råd og </a:t>
            </a:r>
            <a:r>
              <a:rPr lang="nn-NO" b="1" dirty="0" err="1" smtClean="0"/>
              <a:t>utvalg</a:t>
            </a:r>
            <a:endParaRPr lang="nn-NO" b="1" dirty="0"/>
          </a:p>
          <a:p>
            <a:r>
              <a:rPr lang="nn-NO" dirty="0" smtClean="0"/>
              <a:t>Ungdomsråd</a:t>
            </a:r>
            <a:endParaRPr lang="nn-NO" dirty="0"/>
          </a:p>
          <a:p>
            <a:r>
              <a:rPr lang="nn-NO" dirty="0" err="1" smtClean="0"/>
              <a:t>Kontaktutvalg</a:t>
            </a:r>
            <a:r>
              <a:rPr lang="nn-NO" dirty="0" smtClean="0"/>
              <a:t> </a:t>
            </a:r>
            <a:r>
              <a:rPr lang="nn-NO" dirty="0"/>
              <a:t>for frivillige </a:t>
            </a:r>
            <a:r>
              <a:rPr lang="nn-NO" dirty="0" err="1" smtClean="0"/>
              <a:t>organisasjoner</a:t>
            </a:r>
            <a:endParaRPr lang="nn-NO" dirty="0"/>
          </a:p>
          <a:p>
            <a:r>
              <a:rPr lang="nn-NO" dirty="0" smtClean="0"/>
              <a:t>Samarbeids- </a:t>
            </a:r>
            <a:r>
              <a:rPr lang="nn-NO" dirty="0"/>
              <a:t>og kontaktforum for næringslivet</a:t>
            </a:r>
          </a:p>
          <a:p>
            <a:r>
              <a:rPr lang="nn-NO" dirty="0" err="1" smtClean="0"/>
              <a:t>Kontaktutvalg</a:t>
            </a:r>
            <a:r>
              <a:rPr lang="nn-NO" dirty="0" smtClean="0"/>
              <a:t>/råd </a:t>
            </a:r>
            <a:r>
              <a:rPr lang="nn-NO" dirty="0"/>
              <a:t>for </a:t>
            </a:r>
            <a:r>
              <a:rPr lang="nn-NO" dirty="0" err="1" smtClean="0"/>
              <a:t>innvandrere</a:t>
            </a:r>
            <a:endParaRPr lang="nn-NO" dirty="0"/>
          </a:p>
          <a:p>
            <a:pPr marL="0" indent="0">
              <a:buNone/>
            </a:pPr>
            <a:endParaRPr lang="nn-NO" dirty="0" smtClean="0"/>
          </a:p>
          <a:p>
            <a:pPr marL="0" indent="0">
              <a:buNone/>
            </a:pPr>
            <a:r>
              <a:rPr lang="nn-NO" b="1" dirty="0" err="1" smtClean="0"/>
              <a:t>Innbyggerinitiativ</a:t>
            </a:r>
            <a:endParaRPr lang="nn-NO" b="1" dirty="0"/>
          </a:p>
          <a:p>
            <a:r>
              <a:rPr lang="nn-NO" dirty="0" smtClean="0"/>
              <a:t>Dette </a:t>
            </a:r>
            <a:r>
              <a:rPr lang="nn-NO" dirty="0"/>
              <a:t>er </a:t>
            </a:r>
            <a:r>
              <a:rPr lang="nn-NO" dirty="0" smtClean="0"/>
              <a:t>en </a:t>
            </a:r>
            <a:r>
              <a:rPr lang="nn-NO" dirty="0"/>
              <a:t>ordning der </a:t>
            </a:r>
            <a:r>
              <a:rPr lang="nn-NO" dirty="0" err="1" smtClean="0"/>
              <a:t>innbyggere</a:t>
            </a:r>
            <a:r>
              <a:rPr lang="nn-NO" dirty="0" smtClean="0"/>
              <a:t>, </a:t>
            </a:r>
            <a:r>
              <a:rPr lang="nn-NO" dirty="0"/>
              <a:t>ved å </a:t>
            </a:r>
            <a:r>
              <a:rPr lang="nn-NO" dirty="0" smtClean="0"/>
              <a:t>samle </a:t>
            </a:r>
            <a:r>
              <a:rPr lang="nn-NO" dirty="0"/>
              <a:t>underskrifter frå 2 % av </a:t>
            </a:r>
            <a:r>
              <a:rPr lang="nn-NO" dirty="0" err="1" smtClean="0"/>
              <a:t>innbyggere</a:t>
            </a:r>
            <a:r>
              <a:rPr lang="nn-NO" dirty="0" smtClean="0"/>
              <a:t> </a:t>
            </a:r>
            <a:r>
              <a:rPr lang="nn-NO" dirty="0"/>
              <a:t>eller 300 </a:t>
            </a:r>
            <a:r>
              <a:rPr lang="nn-NO" dirty="0" smtClean="0"/>
              <a:t>personer</a:t>
            </a:r>
            <a:r>
              <a:rPr lang="nn-NO" dirty="0"/>
              <a:t>, kan be om at ei sak </a:t>
            </a:r>
            <a:r>
              <a:rPr lang="nn-NO" dirty="0" smtClean="0"/>
              <a:t>blir  </a:t>
            </a:r>
            <a:r>
              <a:rPr lang="nn-NO" dirty="0" err="1" smtClean="0"/>
              <a:t>behandlet</a:t>
            </a:r>
            <a:r>
              <a:rPr lang="nn-NO" dirty="0" smtClean="0"/>
              <a:t> </a:t>
            </a:r>
            <a:r>
              <a:rPr lang="nn-NO" dirty="0"/>
              <a:t>i ein </a:t>
            </a:r>
            <a:r>
              <a:rPr lang="nn-NO" dirty="0" smtClean="0"/>
              <a:t>kommune</a:t>
            </a:r>
            <a:r>
              <a:rPr lang="nn-NO" dirty="0"/>
              <a:t>. Kommunal- og moderniseringsdepartementet har oppretta ei eiga side </a:t>
            </a:r>
            <a:r>
              <a:rPr lang="nn-NO" dirty="0" smtClean="0"/>
              <a:t>der innbyggjarane </a:t>
            </a:r>
            <a:r>
              <a:rPr lang="nn-NO" dirty="0"/>
              <a:t>kan starta underskriftsaksjonar – www.minsak.no.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726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Kommunenavn – hva er det beste navnet?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401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Tidsplan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3197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Tidsplan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Vedtak – før 01.07.16</a:t>
            </a:r>
          </a:p>
          <a:p>
            <a:endParaRPr lang="nb-NO" dirty="0"/>
          </a:p>
          <a:p>
            <a:r>
              <a:rPr lang="nb-NO" dirty="0" smtClean="0"/>
              <a:t>Forberedelsesfase fra vedtak til etablering – fellesnemnd er politisk organ. Dette er et folkevalgte oppnevnt fra hver av de tre kommunene. </a:t>
            </a:r>
            <a:r>
              <a:rPr lang="nb-NO" sz="1400" dirty="0" smtClean="0"/>
              <a:t>(jfr. Inndelingsloven)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Etableringstidspunkt – 01.01.2020 eller før?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61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599" cy="765886"/>
          </a:xfrm>
        </p:spPr>
        <p:txBody>
          <a:bodyPr/>
          <a:lstStyle/>
          <a:p>
            <a:r>
              <a:rPr lang="nb-NO" dirty="0" smtClean="0"/>
              <a:t>Program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040524"/>
            <a:ext cx="8229600" cy="473162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nb-NO" dirty="0"/>
              <a:t>Konstituering av </a:t>
            </a:r>
            <a:r>
              <a:rPr lang="nb-NO" dirty="0" smtClean="0"/>
              <a:t>styringsgruppa</a:t>
            </a:r>
            <a:endParaRPr lang="nb-NO" dirty="0"/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Status </a:t>
            </a:r>
            <a:r>
              <a:rPr lang="nb-NO" dirty="0"/>
              <a:t>etter politiske vedtak i hver </a:t>
            </a:r>
            <a:r>
              <a:rPr lang="nb-NO" dirty="0" smtClean="0"/>
              <a:t>kommune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Prosjektplanen </a:t>
            </a:r>
            <a:r>
              <a:rPr lang="nb-NO" dirty="0"/>
              <a:t>- innspill til endringer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Møteplan </a:t>
            </a:r>
            <a:r>
              <a:rPr lang="nb-NO" dirty="0"/>
              <a:t>og planlagte aktiviteter framover</a:t>
            </a:r>
          </a:p>
          <a:p>
            <a:pPr marL="457200" indent="-457200">
              <a:buFont typeface="+mj-lt"/>
              <a:buAutoNum type="arabicPeriod"/>
            </a:pPr>
            <a:r>
              <a:rPr lang="nb-NO" dirty="0" smtClean="0"/>
              <a:t>Prinsipper </a:t>
            </a:r>
            <a:r>
              <a:rPr lang="nb-NO" dirty="0"/>
              <a:t>for prosess og ny kommune</a:t>
            </a:r>
          </a:p>
          <a:p>
            <a:pPr marL="0" indent="0">
              <a:buNone/>
            </a:pPr>
            <a:r>
              <a:rPr lang="nb-NO" dirty="0" smtClean="0"/>
              <a:t>	Til </a:t>
            </a:r>
            <a:r>
              <a:rPr lang="nb-NO" dirty="0"/>
              <a:t>diskusjon:</a:t>
            </a:r>
          </a:p>
          <a:p>
            <a:pPr marL="0" indent="0">
              <a:buNone/>
            </a:pPr>
            <a:r>
              <a:rPr lang="nb-NO" dirty="0" smtClean="0"/>
              <a:t>	i</a:t>
            </a:r>
            <a:r>
              <a:rPr lang="nb-NO" dirty="0"/>
              <a:t>. Organisering av velferdstilbud</a:t>
            </a:r>
          </a:p>
          <a:p>
            <a:pPr marL="0" indent="0">
              <a:buNone/>
            </a:pPr>
            <a:r>
              <a:rPr lang="nb-NO" dirty="0" smtClean="0"/>
              <a:t>	ii</a:t>
            </a:r>
            <a:r>
              <a:rPr lang="nb-NO" dirty="0"/>
              <a:t>. Fordeling arbeidsplasser, plassering administrasjon</a:t>
            </a:r>
          </a:p>
          <a:p>
            <a:pPr marL="0" indent="0">
              <a:buNone/>
            </a:pPr>
            <a:r>
              <a:rPr lang="nb-NO" dirty="0" smtClean="0"/>
              <a:t>	iii</a:t>
            </a:r>
            <a:r>
              <a:rPr lang="nb-NO" dirty="0"/>
              <a:t>. Politisk organisering</a:t>
            </a:r>
          </a:p>
          <a:p>
            <a:pPr marL="0" indent="0">
              <a:buNone/>
            </a:pPr>
            <a:r>
              <a:rPr lang="nb-NO" dirty="0" smtClean="0"/>
              <a:t>	iv</a:t>
            </a:r>
            <a:r>
              <a:rPr lang="nb-NO" dirty="0"/>
              <a:t>. Kommunenavn</a:t>
            </a:r>
          </a:p>
          <a:p>
            <a:pPr marL="0" indent="0">
              <a:buNone/>
            </a:pPr>
            <a:r>
              <a:rPr lang="nb-NO" dirty="0" smtClean="0"/>
              <a:t>	v</a:t>
            </a:r>
            <a:r>
              <a:rPr lang="nb-NO" dirty="0"/>
              <a:t>. Tidsplan</a:t>
            </a:r>
          </a:p>
          <a:p>
            <a:pPr marL="0" indent="0">
              <a:buNone/>
            </a:pPr>
            <a:r>
              <a:rPr lang="nb-NO" dirty="0" smtClean="0"/>
              <a:t>6.	Involvering </a:t>
            </a:r>
            <a:r>
              <a:rPr lang="nb-NO" dirty="0"/>
              <a:t>av ansatte og innbyggere</a:t>
            </a:r>
          </a:p>
          <a:p>
            <a:pPr marL="0" indent="0">
              <a:buNone/>
            </a:pPr>
            <a:r>
              <a:rPr lang="nb-NO" dirty="0" smtClean="0"/>
              <a:t>7.	Kommunikasjonsplan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8.	Forventninger </a:t>
            </a:r>
            <a:r>
              <a:rPr lang="nb-NO" dirty="0"/>
              <a:t>til prosessen/åpen post</a:t>
            </a:r>
          </a:p>
        </p:txBody>
      </p:sp>
    </p:spTree>
    <p:extLst>
      <p:ext uri="{BB962C8B-B14F-4D97-AF65-F5344CB8AC3E}">
        <p14:creationId xmlns:p14="http://schemas.microsoft.com/office/powerpoint/2010/main" val="3991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Organisering av velferdstilbud</a:t>
            </a:r>
            <a:br>
              <a:rPr lang="nb-NO" dirty="0"/>
            </a:br>
            <a:r>
              <a:rPr lang="nb-NO" dirty="0" smtClean="0"/>
              <a:t>Fordeling arbeidsplasser og </a:t>
            </a:r>
            <a:r>
              <a:rPr lang="nb-NO" dirty="0"/>
              <a:t>plassering administrasjon</a:t>
            </a:r>
          </a:p>
        </p:txBody>
      </p:sp>
    </p:spTree>
    <p:extLst>
      <p:ext uri="{BB962C8B-B14F-4D97-AF65-F5344CB8AC3E}">
        <p14:creationId xmlns:p14="http://schemas.microsoft.com/office/powerpoint/2010/main" val="63673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dirty="0" smtClean="0"/>
              <a:t>Kommunesenter</a:t>
            </a:r>
            <a:endParaRPr lang="nb-NO" dirty="0">
              <a:solidFill>
                <a:srgbClr val="C00000"/>
              </a:solidFill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sz="3200" dirty="0" smtClean="0"/>
              <a:t>Hvor skal tjenestene ytes?</a:t>
            </a:r>
          </a:p>
          <a:p>
            <a:pPr lvl="1"/>
            <a:r>
              <a:rPr lang="nb-NO" sz="3200" dirty="0" smtClean="0"/>
              <a:t>Hvor blir de kommunale arbeidsplassene i en ny kommune?</a:t>
            </a:r>
          </a:p>
          <a:p>
            <a:pPr lvl="1"/>
            <a:r>
              <a:rPr lang="nb-NO" sz="3200" dirty="0" smtClean="0"/>
              <a:t>Hva er et kommunesenter?</a:t>
            </a:r>
          </a:p>
          <a:p>
            <a:pPr marL="457200" lvl="1" indent="0">
              <a:buNone/>
            </a:pPr>
            <a:endParaRPr lang="nb-NO" sz="3200" dirty="0" smtClean="0"/>
          </a:p>
        </p:txBody>
      </p:sp>
    </p:spTree>
    <p:extLst>
      <p:ext uri="{BB962C8B-B14F-4D97-AF65-F5344CB8AC3E}">
        <p14:creationId xmlns:p14="http://schemas.microsoft.com/office/powerpoint/2010/main" val="280441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eforklaring formet som Pil mot venstre og høyre 4"/>
          <p:cNvSpPr/>
          <p:nvPr/>
        </p:nvSpPr>
        <p:spPr>
          <a:xfrm>
            <a:off x="2649910" y="1309081"/>
            <a:ext cx="3746021" cy="2567587"/>
          </a:xfrm>
          <a:prstGeom prst="leftRightArrowCallou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Tjenester og funksjoner som ikke er stedbundne og ikke må plasseres i kommunesenter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520262" y="1061698"/>
            <a:ext cx="2129648" cy="3086124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Kommunesenter-funksjoner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7" name="Avrundet rektangel 6"/>
          <p:cNvSpPr/>
          <p:nvPr/>
        </p:nvSpPr>
        <p:spPr>
          <a:xfrm>
            <a:off x="6395930" y="1061698"/>
            <a:ext cx="2022856" cy="3086124"/>
          </a:xfrm>
          <a:prstGeom prst="roundRect">
            <a:avLst/>
          </a:prstGeom>
          <a:solidFill>
            <a:srgbClr val="FFCC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Stedbundne tjenester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o</a:t>
            </a:r>
            <a:r>
              <a:rPr lang="nb-NO" sz="1600" dirty="0" smtClean="0">
                <a:solidFill>
                  <a:srgbClr val="0000CC"/>
                </a:solidFill>
              </a:rPr>
              <a:t>g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t</a:t>
            </a:r>
            <a:r>
              <a:rPr lang="nb-NO" sz="1600" dirty="0" smtClean="0">
                <a:solidFill>
                  <a:srgbClr val="0000CC"/>
                </a:solidFill>
              </a:rPr>
              <a:t>jenester som ytes etter prinsippet om nærhet til brukerne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2316207" y="199924"/>
            <a:ext cx="472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0000CC"/>
                </a:solidFill>
              </a:rPr>
              <a:t>Kommunesenter</a:t>
            </a:r>
            <a:endParaRPr lang="nb-NO" sz="4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71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eforklaring formet som Pil mot venstre og høyre 4"/>
          <p:cNvSpPr/>
          <p:nvPr/>
        </p:nvSpPr>
        <p:spPr>
          <a:xfrm>
            <a:off x="2649910" y="1309081"/>
            <a:ext cx="3746021" cy="2567587"/>
          </a:xfrm>
          <a:prstGeom prst="leftRightArrowCallou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Tjenester og funksjoner som ikke er stedbundne og ikke må plasseres i kommunesenter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6" name="Avrundet rektangel 5"/>
          <p:cNvSpPr/>
          <p:nvPr/>
        </p:nvSpPr>
        <p:spPr>
          <a:xfrm>
            <a:off x="520262" y="1061698"/>
            <a:ext cx="2129648" cy="3086124"/>
          </a:xfrm>
          <a:prstGeom prst="roundRect">
            <a:avLst/>
          </a:prstGeom>
          <a:solidFill>
            <a:srgbClr val="CCFF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Kommunesenter-funksjoner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7" name="Avrundet rektangel 6"/>
          <p:cNvSpPr/>
          <p:nvPr/>
        </p:nvSpPr>
        <p:spPr>
          <a:xfrm>
            <a:off x="6395930" y="1061698"/>
            <a:ext cx="2022856" cy="3086124"/>
          </a:xfrm>
          <a:prstGeom prst="roundRect">
            <a:avLst/>
          </a:prstGeom>
          <a:solidFill>
            <a:srgbClr val="FFCC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 smtClean="0">
                <a:solidFill>
                  <a:srgbClr val="0000CC"/>
                </a:solidFill>
              </a:rPr>
              <a:t>Stedbundne tjenester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o</a:t>
            </a:r>
            <a:r>
              <a:rPr lang="nb-NO" sz="1600" dirty="0" smtClean="0">
                <a:solidFill>
                  <a:srgbClr val="0000CC"/>
                </a:solidFill>
              </a:rPr>
              <a:t>g </a:t>
            </a:r>
          </a:p>
          <a:p>
            <a:pPr algn="ctr"/>
            <a:r>
              <a:rPr lang="nb-NO" sz="1600" dirty="0">
                <a:solidFill>
                  <a:srgbClr val="0000CC"/>
                </a:solidFill>
              </a:rPr>
              <a:t>t</a:t>
            </a:r>
            <a:r>
              <a:rPr lang="nb-NO" sz="1600" dirty="0" smtClean="0">
                <a:solidFill>
                  <a:srgbClr val="0000CC"/>
                </a:solidFill>
              </a:rPr>
              <a:t>jenester som ytes etter prinsippet om nærhet til brukerne</a:t>
            </a:r>
          </a:p>
          <a:p>
            <a:pPr algn="ctr"/>
            <a:endParaRPr lang="nb-NO" sz="1600" dirty="0">
              <a:solidFill>
                <a:srgbClr val="0000CC"/>
              </a:solidFill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2316207" y="199924"/>
            <a:ext cx="4726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smtClean="0">
                <a:solidFill>
                  <a:srgbClr val="0000CC"/>
                </a:solidFill>
              </a:rPr>
              <a:t>Kommunesenter</a:t>
            </a:r>
            <a:endParaRPr lang="nb-NO" sz="4000" dirty="0">
              <a:solidFill>
                <a:srgbClr val="0000CC"/>
              </a:solidFill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5249917" y="4414345"/>
            <a:ext cx="3626069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bg1"/>
                </a:solidFill>
              </a:rPr>
              <a:t>De fleste velger:</a:t>
            </a:r>
          </a:p>
          <a:p>
            <a:r>
              <a:rPr lang="nb-NO" dirty="0" smtClean="0">
                <a:solidFill>
                  <a:schemeClr val="bg1"/>
                </a:solidFill>
              </a:rPr>
              <a:t>Ingen endringer i lokalisering av barnehager, skoler, sykehjem, omsorgssenter o.l.</a:t>
            </a:r>
            <a:endParaRPr lang="nb-NO" dirty="0">
              <a:solidFill>
                <a:schemeClr val="bg1"/>
              </a:solidFill>
            </a:endParaRPr>
          </a:p>
        </p:txBody>
      </p:sp>
      <p:cxnSp>
        <p:nvCxnSpPr>
          <p:cNvPr id="4" name="Rett pil 3"/>
          <p:cNvCxnSpPr/>
          <p:nvPr/>
        </p:nvCxnSpPr>
        <p:spPr>
          <a:xfrm flipV="1">
            <a:off x="7220607" y="3689131"/>
            <a:ext cx="186751" cy="7252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14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 modeller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Desentralisert modell</a:t>
            </a:r>
          </a:p>
          <a:p>
            <a:r>
              <a:rPr lang="nb-NO" dirty="0" smtClean="0"/>
              <a:t>Samlokaliseringsmodell</a:t>
            </a:r>
          </a:p>
          <a:p>
            <a:r>
              <a:rPr lang="nb-NO" dirty="0" smtClean="0"/>
              <a:t>Funksjonsdelingsmodell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997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Desentralisert 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Lokalisering av alle tjenester videreføres som i dag</a:t>
            </a:r>
          </a:p>
          <a:p>
            <a:r>
              <a:rPr lang="nb-NO" dirty="0" smtClean="0"/>
              <a:t>Kommunehus med et bredt spekter av funksjoner i hver kommune</a:t>
            </a:r>
          </a:p>
          <a:p>
            <a:endParaRPr lang="nb-NO" dirty="0"/>
          </a:p>
          <a:p>
            <a:r>
              <a:rPr lang="nb-NO" dirty="0" smtClean="0"/>
              <a:t>Ivaretar fysisk tilgjengelighet for innbyggerne</a:t>
            </a:r>
          </a:p>
          <a:p>
            <a:endParaRPr lang="nb-NO" dirty="0"/>
          </a:p>
          <a:p>
            <a:r>
              <a:rPr lang="nb-NO" dirty="0" smtClean="0"/>
              <a:t>Oppnår ikke større fagmiljø, økonomiske gevinster eller bedre samhandling i særlig grad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818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Samlokaliseringsmodell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De fleste administrative oppgavene blir lokalisert et sted</a:t>
            </a:r>
          </a:p>
          <a:p>
            <a:r>
              <a:rPr lang="nb-NO" dirty="0" smtClean="0"/>
              <a:t>Omfatter også spesialiserte tjenester som arealplanlegging, byggesaksbehandling, landbruks-kontor, PPT o.a. </a:t>
            </a:r>
          </a:p>
          <a:p>
            <a:endParaRPr lang="nb-NO" dirty="0"/>
          </a:p>
          <a:p>
            <a:r>
              <a:rPr lang="nb-NO" dirty="0" smtClean="0"/>
              <a:t>Sikrer økonomiske stordriftsfordeler og større fagmiljø</a:t>
            </a:r>
          </a:p>
          <a:p>
            <a:r>
              <a:rPr lang="nb-NO" dirty="0" smtClean="0"/>
              <a:t>Styrker samhandlingen mellom ulike sektorer</a:t>
            </a:r>
          </a:p>
          <a:p>
            <a:endParaRPr lang="nb-NO" dirty="0"/>
          </a:p>
          <a:p>
            <a:r>
              <a:rPr lang="nb-NO" dirty="0" smtClean="0"/>
              <a:t>Lengre avstand til disse tjenestene for innbyggere</a:t>
            </a:r>
          </a:p>
          <a:p>
            <a:r>
              <a:rPr lang="nb-NO" dirty="0" smtClean="0"/>
              <a:t>Bruk av IKT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840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S_slidemaster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KS_slidemaster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Office-tema">
  <a:themeElements>
    <a:clrScheme name="Egendefinert 2">
      <a:dk1>
        <a:srgbClr val="005193"/>
      </a:dk1>
      <a:lt1>
        <a:sysClr val="window" lastClr="FFFFFF"/>
      </a:lt1>
      <a:dk2>
        <a:srgbClr val="09224B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FFFF"/>
      </a:hlink>
      <a:folHlink>
        <a:srgbClr val="919191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2_KS_slidemaster">
  <a:themeElements>
    <a:clrScheme name="Custom 1">
      <a:dk1>
        <a:sysClr val="windowText" lastClr="000000"/>
      </a:dk1>
      <a:lt1>
        <a:sysClr val="window" lastClr="FFFFFF"/>
      </a:lt1>
      <a:dk2>
        <a:srgbClr val="001A58"/>
      </a:dk2>
      <a:lt2>
        <a:srgbClr val="A2A3A5"/>
      </a:lt2>
      <a:accent1>
        <a:srgbClr val="E09800"/>
      </a:accent1>
      <a:accent2>
        <a:srgbClr val="008CD3"/>
      </a:accent2>
      <a:accent3>
        <a:srgbClr val="BCCFE8"/>
      </a:accent3>
      <a:accent4>
        <a:srgbClr val="A70026"/>
      </a:accent4>
      <a:accent5>
        <a:srgbClr val="8C9B00"/>
      </a:accent5>
      <a:accent6>
        <a:srgbClr val="FF5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22154</TotalTime>
  <Words>678</Words>
  <Application>Microsoft Office PowerPoint</Application>
  <PresentationFormat>Skjermfremvisning (4:3)</PresentationFormat>
  <Paragraphs>146</Paragraphs>
  <Slides>17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Lysbildetitler</vt:lpstr>
      </vt:variant>
      <vt:variant>
        <vt:i4>17</vt:i4>
      </vt:variant>
    </vt:vector>
  </HeadingPairs>
  <TitlesOfParts>
    <vt:vector size="24" baseType="lpstr">
      <vt:lpstr>KS_slidemaster</vt:lpstr>
      <vt:lpstr>1_KS_slidemaster</vt:lpstr>
      <vt:lpstr>Office Theme</vt:lpstr>
      <vt:lpstr>Office Theme</vt:lpstr>
      <vt:lpstr>1_Office Theme</vt:lpstr>
      <vt:lpstr>3_Office-tema</vt:lpstr>
      <vt:lpstr>2_KS_slidemaster</vt:lpstr>
      <vt:lpstr>Styringsgruppemøte Nord-Fron, Ringebu og Sør-Fron 11. desember 2015  Arild S Stana, KS-Konsulent AS  </vt:lpstr>
      <vt:lpstr>Program</vt:lpstr>
      <vt:lpstr>Organisering av velferdstilbud Fordeling arbeidsplasser og plassering administrasjon</vt:lpstr>
      <vt:lpstr>Kommunesenter</vt:lpstr>
      <vt:lpstr>PowerPoint-presentasjon</vt:lpstr>
      <vt:lpstr>PowerPoint-presentasjon</vt:lpstr>
      <vt:lpstr>Tre modeller</vt:lpstr>
      <vt:lpstr>Desentralisert modell</vt:lpstr>
      <vt:lpstr>Samlokaliseringsmodell</vt:lpstr>
      <vt:lpstr>Funksjonsdelingsmodell</vt:lpstr>
      <vt:lpstr>PowerPoint-presentasjon</vt:lpstr>
      <vt:lpstr>Politisk organisering </vt:lpstr>
      <vt:lpstr>Politisk organisering</vt:lpstr>
      <vt:lpstr>Fire ordninger for innbyggjarmedverkning </vt:lpstr>
      <vt:lpstr>Kommunenavn – hva er det beste navnet? </vt:lpstr>
      <vt:lpstr>Tidsplan </vt:lpstr>
      <vt:lpstr>Tidsplan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Britt Åse Høyesveen</cp:lastModifiedBy>
  <cp:revision>723</cp:revision>
  <cp:lastPrinted>2015-12-11T09:20:55Z</cp:lastPrinted>
  <dcterms:created xsi:type="dcterms:W3CDTF">2012-01-12T22:02:15Z</dcterms:created>
  <dcterms:modified xsi:type="dcterms:W3CDTF">2015-12-14T08:31:56Z</dcterms:modified>
</cp:coreProperties>
</file>