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1" r:id="rId3"/>
    <p:sldId id="262" r:id="rId4"/>
    <p:sldId id="264" r:id="rId5"/>
    <p:sldId id="263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7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2B355-8E49-4C07-A9F4-4CD13BEA614D}" type="datetimeFigureOut">
              <a:rPr lang="nb-NO" smtClean="0"/>
              <a:t>25.10.2013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8110-9006-45C5-88D5-1570A313E2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07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86174-1DA1-4F44-A041-76FD478AD140}" type="datetimeFigureOut">
              <a:rPr lang="nb-NO" smtClean="0"/>
              <a:pPr/>
              <a:t>25.10.2013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22193-FD33-426B-B32C-EA55F3F33FF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78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2193-FD33-426B-B32C-EA55F3F33FF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0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ogop_fylt og strek_blaa_forloepning.jpg"/>
          <p:cNvPicPr>
            <a:picLocks noChangeAspect="1"/>
          </p:cNvPicPr>
          <p:nvPr userDrawn="1"/>
        </p:nvPicPr>
        <p:blipFill>
          <a:blip r:embed="rId2" cstate="print"/>
          <a:srcRect b="1915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Bilde 7" descr="ofk_sentrert_far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67944" y="5049992"/>
            <a:ext cx="1170625" cy="8992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540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39552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37624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76872"/>
            <a:ext cx="3898776" cy="39604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idx="13"/>
          </p:nvPr>
        </p:nvSpPr>
        <p:spPr>
          <a:xfrm>
            <a:off x="4788024" y="2276872"/>
            <a:ext cx="3898776" cy="39604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6799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76872"/>
            <a:ext cx="4690864" cy="396044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4" hasCustomPrompt="1"/>
          </p:nvPr>
        </p:nvSpPr>
        <p:spPr>
          <a:xfrm>
            <a:off x="5580112" y="2276872"/>
            <a:ext cx="3168352" cy="3960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302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5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på fan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95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f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15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32240" y="6453336"/>
            <a:ext cx="2133600" cy="365125"/>
          </a:xfrm>
          <a:prstGeom prst="rect">
            <a:avLst/>
          </a:prstGeom>
        </p:spPr>
        <p:txBody>
          <a:bodyPr/>
          <a:lstStyle/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ogop_overlapp_strek_bla.png"/>
          <p:cNvPicPr>
            <a:picLocks noChangeAspect="1"/>
          </p:cNvPicPr>
          <p:nvPr/>
        </p:nvPicPr>
        <p:blipFill>
          <a:blip r:embed="rId10" cstate="print"/>
          <a:srcRect r="40322" b="30479"/>
          <a:stretch>
            <a:fillRect/>
          </a:stretch>
        </p:blipFill>
        <p:spPr>
          <a:xfrm>
            <a:off x="7380312" y="4941168"/>
            <a:ext cx="1763688" cy="191683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Gule </a:t>
            </a:r>
            <a:r>
              <a:rPr lang="nb-NO" dirty="0" err="1" smtClean="0"/>
              <a:t>kulepunkt</a:t>
            </a:r>
            <a:r>
              <a:rPr lang="nb-NO" dirty="0" smtClean="0"/>
              <a:t> kan kopieres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732240" y="6453336"/>
            <a:ext cx="2133600" cy="332657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CA0AEECD-0EAE-40AC-B950-E8E0A95E2B2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 txBox="1">
            <a:spLocks/>
          </p:cNvSpPr>
          <p:nvPr/>
        </p:nvSpPr>
        <p:spPr>
          <a:xfrm>
            <a:off x="467544" y="6336704"/>
            <a:ext cx="2808312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800" b="1">
                <a:solidFill>
                  <a:srgbClr val="A7A9AC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Mulighetenes Oppland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6" name="Bilde 15" descr="Fane_ppt_150.png"/>
          <p:cNvPicPr>
            <a:picLocks noChangeAspect="1"/>
          </p:cNvPicPr>
          <p:nvPr/>
        </p:nvPicPr>
        <p:blipFill>
          <a:blip r:embed="rId11" cstate="print"/>
          <a:srcRect l="13975" t="22008" r="39233" b="73220"/>
          <a:stretch>
            <a:fillRect/>
          </a:stretch>
        </p:blipFill>
        <p:spPr>
          <a:xfrm>
            <a:off x="3381" y="2829"/>
            <a:ext cx="9140107" cy="837285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47864" y="6448251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0" r:id="rId4"/>
    <p:sldLayoutId id="2147483657" r:id="rId5"/>
    <p:sldLayoutId id="2147483658" r:id="rId6"/>
    <p:sldLayoutId id="2147483659" r:id="rId7"/>
    <p:sldLayoutId id="2147483655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3CF45"/>
        </a:buClr>
        <a:buSzPct val="7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Regional plan for Rondane - </a:t>
            </a:r>
            <a:r>
              <a:rPr lang="nb-NO" dirty="0" err="1" smtClean="0"/>
              <a:t>Sølnkletten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Bygger på «Fylkesdelplan for Rondane»</a:t>
            </a:r>
          </a:p>
          <a:p>
            <a:r>
              <a:rPr lang="nb-NO" dirty="0" smtClean="0"/>
              <a:t>«Skal legges til grunn for regionale organers virksomhet og for kommunal og statlig planlegging og virksomhet i regionen» </a:t>
            </a:r>
          </a:p>
          <a:p>
            <a:r>
              <a:rPr lang="nb-NO" dirty="0" smtClean="0"/>
              <a:t>Bestilt av Miljøverndepartementet i 2007 med hovedhensikt å ivareta villreinhensyn. </a:t>
            </a:r>
          </a:p>
          <a:p>
            <a:r>
              <a:rPr lang="nb-NO" dirty="0" smtClean="0"/>
              <a:t>Bakgrunn for bestillingen var «VISA-rapporten» fra 2005.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736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Soneinndeling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200" b="1" dirty="0"/>
              <a:t>Sone 1 Nasjonalt villreinområde</a:t>
            </a: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Sone forbeholdt villreinen. Tekniske inngrep som kan forstyrre villreinen skal unngås. </a:t>
            </a:r>
          </a:p>
          <a:p>
            <a:pPr marL="0" indent="0">
              <a:buNone/>
            </a:pPr>
            <a:endParaRPr lang="nb-NO" sz="2200" b="1" dirty="0" smtClean="0"/>
          </a:p>
          <a:p>
            <a:pPr marL="0" indent="0">
              <a:buNone/>
            </a:pPr>
            <a:r>
              <a:rPr lang="nb-NO" sz="2200" b="1" dirty="0" smtClean="0"/>
              <a:t>Sone </a:t>
            </a:r>
            <a:r>
              <a:rPr lang="nb-NO" sz="2200" b="1" dirty="0"/>
              <a:t>2 Buffersone</a:t>
            </a:r>
            <a:endParaRPr lang="nb-NO" sz="2200" dirty="0"/>
          </a:p>
          <a:p>
            <a:pPr marL="0" indent="0">
              <a:buNone/>
            </a:pPr>
            <a:r>
              <a:rPr lang="nb-NO" sz="2200" dirty="0" smtClean="0"/>
              <a:t>Villreinhensyn er viktig også her. Eksisterende reguleringsplaner kan realiseres, men ingen utvidelse eller fortetting. Ingen nye </a:t>
            </a:r>
            <a:r>
              <a:rPr lang="nb-NO" sz="2200" dirty="0" err="1" smtClean="0"/>
              <a:t>byggeområder</a:t>
            </a:r>
            <a:r>
              <a:rPr lang="nb-NO" sz="2200" dirty="0" smtClean="0"/>
              <a:t>.</a:t>
            </a:r>
          </a:p>
          <a:p>
            <a:pPr marL="0" indent="0">
              <a:buNone/>
            </a:pPr>
            <a:r>
              <a:rPr lang="nb-NO" sz="2200" dirty="0" smtClean="0"/>
              <a:t>Bebyggelse på eksisterende tomt avklares </a:t>
            </a:r>
            <a:r>
              <a:rPr lang="nb-NO" sz="2200" dirty="0"/>
              <a:t>gjennom </a:t>
            </a:r>
            <a:r>
              <a:rPr lang="nb-NO" sz="2200" dirty="0" smtClean="0"/>
              <a:t>kommunale planer</a:t>
            </a:r>
            <a:r>
              <a:rPr lang="nb-NO" sz="2200" dirty="0"/>
              <a:t>. Tilrettelegging for ferdsel og aktiviteter prioriteres </a:t>
            </a:r>
            <a:r>
              <a:rPr lang="nb-NO" sz="2200" dirty="0" smtClean="0"/>
              <a:t>for å begrense </a:t>
            </a:r>
            <a:r>
              <a:rPr lang="nb-NO" sz="2200" dirty="0"/>
              <a:t>ferdsel inn i sone 1.</a:t>
            </a:r>
          </a:p>
          <a:p>
            <a:pPr marL="0" indent="0">
              <a:buNone/>
            </a:pPr>
            <a:endParaRPr lang="nb-NO" sz="2200" b="1" dirty="0" smtClean="0"/>
          </a:p>
          <a:p>
            <a:pPr marL="0" indent="0">
              <a:buNone/>
            </a:pPr>
            <a:r>
              <a:rPr lang="nb-NO" sz="2200" b="1" dirty="0" smtClean="0"/>
              <a:t>Sone </a:t>
            </a:r>
            <a:r>
              <a:rPr lang="nb-NO" sz="2200" b="1" dirty="0"/>
              <a:t>3 Utviklingssone i randområde (gjelder kun Rondane)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Det blir lagt stor vekt på samfunnsmessig utvikling som tar hensyn til</a:t>
            </a:r>
          </a:p>
          <a:p>
            <a:pPr marL="0" indent="0">
              <a:buNone/>
            </a:pPr>
            <a:r>
              <a:rPr lang="nb-NO" sz="2200" dirty="0"/>
              <a:t>villreinen. Det er krav om avbøtende tiltak for å dempe ferdsel og aktiviteter inn</a:t>
            </a:r>
          </a:p>
          <a:p>
            <a:pPr marL="0" indent="0">
              <a:buNone/>
            </a:pPr>
            <a:r>
              <a:rPr lang="nb-NO" sz="2200" dirty="0"/>
              <a:t>i nasjonalt villreinområde.</a:t>
            </a:r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594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Soneinndeling - Ringebu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8352928" cy="503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78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Sone 1 og sone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Begrenset utvikling av eksisterende bedrifter/småskala turistvirksomhet basert på eksisterende setre (dokumentert betydning)</a:t>
            </a:r>
          </a:p>
          <a:p>
            <a:r>
              <a:rPr lang="nb-NO" dirty="0" smtClean="0"/>
              <a:t>Virkninger av alle tiltak/virksomhet på villreinen skal vurderes.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39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Hovedpunkter sone 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Ingen ny fritidsbebyggelse</a:t>
            </a:r>
          </a:p>
          <a:p>
            <a:r>
              <a:rPr lang="nb-NO" dirty="0" smtClean="0"/>
              <a:t>Ingen omdisponering fra LNF til fritidsformål</a:t>
            </a:r>
          </a:p>
          <a:p>
            <a:r>
              <a:rPr lang="nb-NO" dirty="0" smtClean="0"/>
              <a:t>Tilbygg og anneks kan tillates (dispensasjon)</a:t>
            </a:r>
          </a:p>
          <a:p>
            <a:pPr lvl="1"/>
            <a:r>
              <a:rPr lang="nb-NO" dirty="0" smtClean="0"/>
              <a:t>Kommunen kan gi regler for dispensasjon i KP</a:t>
            </a:r>
          </a:p>
          <a:p>
            <a:pPr marL="514350" indent="-457200"/>
            <a:r>
              <a:rPr lang="nb-NO" dirty="0" smtClean="0"/>
              <a:t>Kun små massetak for utbedring av eks. veger</a:t>
            </a:r>
          </a:p>
          <a:p>
            <a:pPr marL="514350" indent="-457200"/>
            <a:r>
              <a:rPr lang="nb-NO" dirty="0" smtClean="0"/>
              <a:t>Ingen nye veger, unngå brøyting</a:t>
            </a:r>
          </a:p>
          <a:p>
            <a:pPr marL="514350" indent="-457200"/>
            <a:r>
              <a:rPr lang="nb-NO" dirty="0" smtClean="0"/>
              <a:t>Kanalisering av ferdsel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76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Hovedpunkter sone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Utbygging i h. h. til godkjente planer.</a:t>
            </a:r>
          </a:p>
          <a:p>
            <a:r>
              <a:rPr lang="nb-NO" dirty="0" smtClean="0"/>
              <a:t>Tilbygg/anneks utenfor regulerte områder kan godkjennes inntil 150 m2 inkludert 30 m2 ikke overbygd p-areal.</a:t>
            </a:r>
          </a:p>
          <a:p>
            <a:r>
              <a:rPr lang="nb-NO" dirty="0" smtClean="0"/>
              <a:t>Ingen nye </a:t>
            </a:r>
            <a:r>
              <a:rPr lang="nb-NO" dirty="0" err="1" smtClean="0"/>
              <a:t>byggeområder</a:t>
            </a:r>
            <a:r>
              <a:rPr lang="nb-NO" dirty="0" smtClean="0"/>
              <a:t> </a:t>
            </a:r>
          </a:p>
          <a:p>
            <a:r>
              <a:rPr lang="nb-NO" dirty="0" smtClean="0"/>
              <a:t>Kanalisering av ferdsel</a:t>
            </a:r>
          </a:p>
          <a:p>
            <a:r>
              <a:rPr lang="nb-NO" dirty="0"/>
              <a:t>Kommunene anbefales (gjennom revidering av kommuneplanens arealdel) å </a:t>
            </a:r>
            <a:r>
              <a:rPr lang="nb-NO" dirty="0" smtClean="0"/>
              <a:t>utarbeide særskilte </a:t>
            </a:r>
            <a:r>
              <a:rPr lang="nb-NO" dirty="0"/>
              <a:t>bestemmelser for </a:t>
            </a:r>
            <a:r>
              <a:rPr lang="nb-NO" dirty="0" smtClean="0"/>
              <a:t>buffersonene.</a:t>
            </a:r>
          </a:p>
        </p:txBody>
      </p:sp>
    </p:spTree>
    <p:extLst>
      <p:ext uri="{BB962C8B-B14F-4D97-AF65-F5344CB8AC3E}">
        <p14:creationId xmlns:p14="http://schemas.microsoft.com/office/powerpoint/2010/main" val="36292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Hovedpunkter sone 3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Stor </a:t>
            </a:r>
            <a:r>
              <a:rPr lang="nb-NO" dirty="0"/>
              <a:t>samfunnsmessig betydning, samtidig som deler av den er </a:t>
            </a:r>
            <a:r>
              <a:rPr lang="nb-NO" dirty="0" smtClean="0"/>
              <a:t>biologisk leveområde </a:t>
            </a:r>
            <a:r>
              <a:rPr lang="nb-NO" dirty="0"/>
              <a:t>for villrein. </a:t>
            </a:r>
            <a:endParaRPr lang="nb-NO" dirty="0" smtClean="0"/>
          </a:p>
          <a:p>
            <a:r>
              <a:rPr lang="nb-NO" dirty="0" smtClean="0"/>
              <a:t>Utvikling kan skje, men det </a:t>
            </a:r>
            <a:r>
              <a:rPr lang="nb-NO" dirty="0"/>
              <a:t>er krav om avbøtende tiltak og kanalisering av ferdsel </a:t>
            </a:r>
            <a:r>
              <a:rPr lang="nb-NO" dirty="0" smtClean="0"/>
              <a:t>og annen </a:t>
            </a:r>
            <a:r>
              <a:rPr lang="nb-NO" dirty="0"/>
              <a:t>aktivitet for å </a:t>
            </a:r>
            <a:r>
              <a:rPr lang="nb-NO" dirty="0" smtClean="0"/>
              <a:t>dempe </a:t>
            </a:r>
            <a:r>
              <a:rPr lang="nb-NO" dirty="0"/>
              <a:t>aktiviteter inn i nasjonalt villreinområde.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316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Spesielt for Ringebu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Brøyting av </a:t>
            </a:r>
            <a:r>
              <a:rPr lang="nb-NO" dirty="0" err="1"/>
              <a:t>Fv</a:t>
            </a:r>
            <a:r>
              <a:rPr lang="nb-NO" dirty="0"/>
              <a:t> 27 videreføres forutsatt at eksisterende stopp- og </a:t>
            </a:r>
            <a:r>
              <a:rPr lang="nb-NO" dirty="0" smtClean="0"/>
              <a:t>parkeringsforbud opprettholdes </a:t>
            </a:r>
            <a:r>
              <a:rPr lang="nb-NO" dirty="0"/>
              <a:t>via en langsiktig hjemmel basert på hensynet til villreinen. Ved utbedringer</a:t>
            </a:r>
            <a:r>
              <a:rPr lang="nb-NO" dirty="0" smtClean="0"/>
              <a:t>,   brøyting </a:t>
            </a:r>
            <a:r>
              <a:rPr lang="nb-NO" dirty="0"/>
              <a:t>og </a:t>
            </a:r>
            <a:r>
              <a:rPr lang="nb-NO" dirty="0" err="1"/>
              <a:t>anlegging</a:t>
            </a:r>
            <a:r>
              <a:rPr lang="nb-NO" dirty="0"/>
              <a:t> av snuplasser for brøytebil og andre tiltak langs vegen skal det legges</a:t>
            </a:r>
          </a:p>
          <a:p>
            <a:pPr marL="0" indent="0">
              <a:buNone/>
            </a:pPr>
            <a:r>
              <a:rPr lang="nb-NO" dirty="0"/>
              <a:t>vesentlig vekt på villreinhensyn.</a:t>
            </a:r>
          </a:p>
          <a:p>
            <a:pPr marL="0" indent="0">
              <a:buNone/>
            </a:pPr>
            <a:r>
              <a:rPr lang="nb-NO" dirty="0" err="1"/>
              <a:t>Friisvegen</a:t>
            </a:r>
            <a:r>
              <a:rPr lang="nb-NO" dirty="0"/>
              <a:t> kan brøytes fram til 1. november og åpnes igjen etter 15.mai. </a:t>
            </a:r>
            <a:r>
              <a:rPr lang="nb-NO" smtClean="0"/>
              <a:t>Konkret åpningsdato </a:t>
            </a:r>
            <a:r>
              <a:rPr lang="nb-NO" dirty="0"/>
              <a:t>om våren (etter 15.mai) skal løpende vurderes i forhold til villreinen.</a:t>
            </a:r>
          </a:p>
          <a:p>
            <a:pPr marL="0" indent="0">
              <a:buNone/>
            </a:pPr>
            <a:r>
              <a:rPr lang="nb-NO" dirty="0"/>
              <a:t>Eksisterende veger og parkeringsplasser opprettholdes med de samme </a:t>
            </a:r>
            <a:r>
              <a:rPr lang="nb-NO" dirty="0" smtClean="0"/>
              <a:t>bruksmuligheter som </a:t>
            </a:r>
            <a:r>
              <a:rPr lang="nb-NO" dirty="0"/>
              <a:t>i dag, forutsatt at de ikke er i strid med villreinens arealbruk. Den </a:t>
            </a:r>
            <a:r>
              <a:rPr lang="nb-NO" dirty="0" smtClean="0"/>
              <a:t>til enhver </a:t>
            </a:r>
            <a:r>
              <a:rPr lang="nb-NO" dirty="0"/>
              <a:t>tid eksisterende kunnskap om villreinen legges til grunn.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61902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al plan for Rondane - Sølnklet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Regional plan for Rondane - Sølnkletten</Template>
  <TotalTime>386</TotalTime>
  <Words>449</Words>
  <Application>Microsoft Office PowerPoint</Application>
  <PresentationFormat>Skjermfremvisning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Regional plan for Rondane - Sølnkletten</vt:lpstr>
      <vt:lpstr>Regional plan for Rondane - Sølnkletten</vt:lpstr>
      <vt:lpstr>Soneinndeling </vt:lpstr>
      <vt:lpstr>Soneinndeling - Ringebu</vt:lpstr>
      <vt:lpstr>Sone 1 og sone 2</vt:lpstr>
      <vt:lpstr>Hovedpunkter sone 1</vt:lpstr>
      <vt:lpstr>Hovedpunkter sone 2</vt:lpstr>
      <vt:lpstr>Hovedpunkter sone 3 </vt:lpstr>
      <vt:lpstr>Spesielt for Ringebu</vt:lpstr>
    </vt:vector>
  </TitlesOfParts>
  <Company>Oppland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plan for Rondane - Sølnkletten</dc:title>
  <dc:creator>Midtmageli Jon Halvor, Sent.adm OFK</dc:creator>
  <cp:lastModifiedBy>Wenche Hagestuen Dale</cp:lastModifiedBy>
  <cp:revision>18</cp:revision>
  <dcterms:created xsi:type="dcterms:W3CDTF">2013-10-21T18:44:22Z</dcterms:created>
  <dcterms:modified xsi:type="dcterms:W3CDTF">2013-10-25T10:41:49Z</dcterms:modified>
</cp:coreProperties>
</file>